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60" r:id="rId4"/>
    <p:sldId id="263" r:id="rId5"/>
    <p:sldId id="261" r:id="rId6"/>
    <p:sldId id="262" r:id="rId7"/>
    <p:sldId id="264" r:id="rId8"/>
    <p:sldId id="266" r:id="rId9"/>
    <p:sldId id="265" r:id="rId10"/>
    <p:sldId id="267" r:id="rId11"/>
    <p:sldId id="269" r:id="rId12"/>
    <p:sldId id="286" r:id="rId13"/>
    <p:sldId id="287" r:id="rId14"/>
    <p:sldId id="288" r:id="rId15"/>
    <p:sldId id="268" r:id="rId16"/>
    <p:sldId id="270" r:id="rId17"/>
    <p:sldId id="272" r:id="rId18"/>
    <p:sldId id="271" r:id="rId19"/>
    <p:sldId id="258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59" r:id="rId29"/>
    <p:sldId id="281" r:id="rId30"/>
    <p:sldId id="282" r:id="rId31"/>
    <p:sldId id="283" r:id="rId32"/>
    <p:sldId id="284" r:id="rId33"/>
    <p:sldId id="285" r:id="rId3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2869-046A-405C-B436-2C408F243D3D}" type="datetimeFigureOut">
              <a:rPr lang="sk-SK" smtClean="0"/>
              <a:t>8. 11. 2016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353F-300F-4797-9ADD-BEFA699FAD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087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2869-046A-405C-B436-2C408F243D3D}" type="datetimeFigureOut">
              <a:rPr lang="sk-SK" smtClean="0"/>
              <a:t>8. 11. 2016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353F-300F-4797-9ADD-BEFA699FAD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355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2869-046A-405C-B436-2C408F243D3D}" type="datetimeFigureOut">
              <a:rPr lang="sk-SK" smtClean="0"/>
              <a:t>8. 11. 2016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353F-300F-4797-9ADD-BEFA699FADD6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4537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2869-046A-405C-B436-2C408F243D3D}" type="datetimeFigureOut">
              <a:rPr lang="sk-SK" smtClean="0"/>
              <a:t>8. 11. 2016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353F-300F-4797-9ADD-BEFA699FAD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1455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2869-046A-405C-B436-2C408F243D3D}" type="datetimeFigureOut">
              <a:rPr lang="sk-SK" smtClean="0"/>
              <a:t>8. 11. 2016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353F-300F-4797-9ADD-BEFA699FADD6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5618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2869-046A-405C-B436-2C408F243D3D}" type="datetimeFigureOut">
              <a:rPr lang="sk-SK" smtClean="0"/>
              <a:t>8. 11. 2016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353F-300F-4797-9ADD-BEFA699FAD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8904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2869-046A-405C-B436-2C408F243D3D}" type="datetimeFigureOut">
              <a:rPr lang="sk-SK" smtClean="0"/>
              <a:t>8. 11. 2016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353F-300F-4797-9ADD-BEFA699FAD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2103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2869-046A-405C-B436-2C408F243D3D}" type="datetimeFigureOut">
              <a:rPr lang="sk-SK" smtClean="0"/>
              <a:t>8. 11. 2016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353F-300F-4797-9ADD-BEFA699FAD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609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073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9191"/>
            <a:ext cx="8596668" cy="454217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2869-046A-405C-B436-2C408F243D3D}" type="datetimeFigureOut">
              <a:rPr lang="sk-SK" smtClean="0"/>
              <a:t>8. 11. 2016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353F-300F-4797-9ADD-BEFA699FAD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454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2869-046A-405C-B436-2C408F243D3D}" type="datetimeFigureOut">
              <a:rPr lang="sk-SK" smtClean="0"/>
              <a:t>8. 11. 2016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353F-300F-4797-9ADD-BEFA699FAD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6436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2869-046A-405C-B436-2C408F243D3D}" type="datetimeFigureOut">
              <a:rPr lang="sk-SK" smtClean="0"/>
              <a:t>8. 11. 2016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353F-300F-4797-9ADD-BEFA699FAD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400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2869-046A-405C-B436-2C408F243D3D}" type="datetimeFigureOut">
              <a:rPr lang="sk-SK" smtClean="0"/>
              <a:t>8. 11. 2016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353F-300F-4797-9ADD-BEFA699FAD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88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2869-046A-405C-B436-2C408F243D3D}" type="datetimeFigureOut">
              <a:rPr lang="sk-SK" smtClean="0"/>
              <a:t>8. 11. 2016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353F-300F-4797-9ADD-BEFA699FAD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8733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2869-046A-405C-B436-2C408F243D3D}" type="datetimeFigureOut">
              <a:rPr lang="sk-SK" smtClean="0"/>
              <a:t>8. 11. 2016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353F-300F-4797-9ADD-BEFA699FAD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954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2869-046A-405C-B436-2C408F243D3D}" type="datetimeFigureOut">
              <a:rPr lang="sk-SK" smtClean="0"/>
              <a:t>8. 11. 2016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353F-300F-4797-9ADD-BEFA699FAD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8730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2869-046A-405C-B436-2C408F243D3D}" type="datetimeFigureOut">
              <a:rPr lang="sk-SK" smtClean="0"/>
              <a:t>8. 11. 2016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353F-300F-4797-9ADD-BEFA699FAD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486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44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387549"/>
            <a:ext cx="8596668" cy="4653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52869-046A-405C-B436-2C408F243D3D}" type="datetimeFigureOut">
              <a:rPr lang="sk-SK" smtClean="0"/>
              <a:t>8. 11. 2016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202353F-300F-4797-9ADD-BEFA699FAD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462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ygrometer%20(Human%20Hair%20and%20its%20properties.).mp4" TargetMode="External"/><Relationship Id="rId2" Type="http://schemas.openxmlformats.org/officeDocument/2006/relationships/hyperlink" Target="https://www.scientificamerican.com/article/bring-science-home-hair-hygrometer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zona.fmph.uniba.sk/fileadmin/fmfi/sluzby/elektronicke_studijne_materialy/Zaklady_programovania_prakticky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12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2.emf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4800" dirty="0" smtClean="0"/>
              <a:t>3.Jednošovkový teleskop</a:t>
            </a:r>
            <a:br>
              <a:rPr lang="sk-SK" sz="4800" dirty="0" smtClean="0"/>
            </a:br>
            <a:r>
              <a:rPr lang="sk-SK" sz="4800" dirty="0"/>
              <a:t>11. Vlasový </a:t>
            </a:r>
            <a:r>
              <a:rPr lang="sk-SK" sz="4800" dirty="0" smtClean="0"/>
              <a:t>vlhkomer</a:t>
            </a:r>
            <a:br>
              <a:rPr lang="sk-SK" sz="4800" dirty="0" smtClean="0"/>
            </a:br>
            <a:r>
              <a:rPr lang="sk-SK" sz="4800" dirty="0"/>
              <a:t>15. Varené vajíčko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Úvodné sústredenie TMF, 2016</a:t>
            </a:r>
          </a:p>
          <a:p>
            <a:r>
              <a:rPr lang="sk-SK" dirty="0" smtClean="0"/>
              <a:t>František Kundracik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9057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3. </a:t>
            </a:r>
            <a:r>
              <a:rPr lang="sk-SK" dirty="0" err="1"/>
              <a:t>Jednošovkový</a:t>
            </a:r>
            <a:r>
              <a:rPr lang="sk-SK" dirty="0"/>
              <a:t> teleskop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0335"/>
            <a:ext cx="8596668" cy="5450515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00B050"/>
                </a:solidFill>
                <a:latin typeface="+mj-lt"/>
              </a:rPr>
              <a:t>Zistenie 2</a:t>
            </a:r>
          </a:p>
          <a:p>
            <a:endParaRPr lang="sk-SK" dirty="0" smtClean="0">
              <a:latin typeface="+mj-lt"/>
            </a:endParaRPr>
          </a:p>
          <a:p>
            <a:endParaRPr lang="sk-SK" dirty="0">
              <a:latin typeface="+mj-lt"/>
            </a:endParaRPr>
          </a:p>
          <a:p>
            <a:r>
              <a:rPr lang="sk-SK" dirty="0" smtClean="0">
                <a:solidFill>
                  <a:schemeClr val="tx1"/>
                </a:solidFill>
                <a:latin typeface="+mj-lt"/>
              </a:rPr>
              <a:t>Obraz na sietnici bude neostrý</a:t>
            </a:r>
          </a:p>
          <a:p>
            <a:r>
              <a:rPr lang="sk-SK" dirty="0" smtClean="0">
                <a:solidFill>
                  <a:schemeClr val="tx1"/>
                </a:solidFill>
                <a:latin typeface="+mj-lt"/>
              </a:rPr>
              <a:t>Lepšiu </a:t>
            </a:r>
            <a:r>
              <a:rPr lang="sk-SK" dirty="0">
                <a:solidFill>
                  <a:schemeClr val="tx1"/>
                </a:solidFill>
                <a:latin typeface="+mj-lt"/>
              </a:rPr>
              <a:t>o</a:t>
            </a:r>
            <a:r>
              <a:rPr lang="sk-SK" dirty="0" smtClean="0">
                <a:solidFill>
                  <a:schemeClr val="tx1"/>
                </a:solidFill>
                <a:latin typeface="+mj-lt"/>
              </a:rPr>
              <a:t>strosť obrazu vieme docieliť:</a:t>
            </a:r>
          </a:p>
          <a:p>
            <a:pPr lvl="1"/>
            <a:r>
              <a:rPr lang="sk-SK" dirty="0" smtClean="0">
                <a:solidFill>
                  <a:schemeClr val="tx1"/>
                </a:solidFill>
                <a:latin typeface="+mj-lt"/>
              </a:rPr>
              <a:t>Menším zväčšením</a:t>
            </a:r>
          </a:p>
          <a:p>
            <a:pPr lvl="1"/>
            <a:r>
              <a:rPr lang="sk-SK" dirty="0" smtClean="0">
                <a:solidFill>
                  <a:schemeClr val="tx1"/>
                </a:solidFill>
                <a:latin typeface="+mj-lt"/>
              </a:rPr>
              <a:t>Väčšou ohniskovou</a:t>
            </a:r>
            <a:br>
              <a:rPr lang="sk-SK" dirty="0" smtClean="0">
                <a:solidFill>
                  <a:schemeClr val="tx1"/>
                </a:solidFill>
                <a:latin typeface="+mj-lt"/>
              </a:rPr>
            </a:br>
            <a:r>
              <a:rPr lang="sk-SK" dirty="0" smtClean="0">
                <a:solidFill>
                  <a:schemeClr val="tx1"/>
                </a:solidFill>
                <a:latin typeface="+mj-lt"/>
              </a:rPr>
              <a:t>vzdialenosťou šošovky</a:t>
            </a:r>
          </a:p>
          <a:p>
            <a:pPr lvl="1"/>
            <a:r>
              <a:rPr lang="sk-SK" dirty="0" smtClean="0">
                <a:solidFill>
                  <a:schemeClr val="tx1"/>
                </a:solidFill>
                <a:latin typeface="+mj-lt"/>
              </a:rPr>
              <a:t>Zmenšením priemeru </a:t>
            </a:r>
            <a:br>
              <a:rPr lang="sk-SK" dirty="0" smtClean="0">
                <a:solidFill>
                  <a:schemeClr val="tx1"/>
                </a:solidFill>
                <a:latin typeface="+mj-lt"/>
              </a:rPr>
            </a:br>
            <a:r>
              <a:rPr lang="sk-SK" dirty="0" smtClean="0">
                <a:solidFill>
                  <a:schemeClr val="tx1"/>
                </a:solidFill>
                <a:latin typeface="+mj-lt"/>
              </a:rPr>
              <a:t>zreničky</a:t>
            </a:r>
            <a:endParaRPr lang="sk-SK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34" y="3569500"/>
            <a:ext cx="5560876" cy="323135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402030" y="1846759"/>
            <a:ext cx="3032809" cy="11772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12326" y="2115861"/>
                <a:ext cx="2966326" cy="6390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0=</m:t>
                      </m:r>
                      <m:f>
                        <m:fPr>
                          <m:ctrlPr>
                            <a:rPr lang="sk-SK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sk-SK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326" y="2115861"/>
                <a:ext cx="2966326" cy="6390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16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3. </a:t>
            </a:r>
            <a:r>
              <a:rPr lang="sk-SK" dirty="0" err="1"/>
              <a:t>Jednošovkový</a:t>
            </a:r>
            <a:r>
              <a:rPr lang="sk-SK" dirty="0"/>
              <a:t> teleskop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0335"/>
            <a:ext cx="8596668" cy="5450515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tx1"/>
                </a:solidFill>
                <a:latin typeface="+mj-lt"/>
              </a:rPr>
              <a:t>Obraz bude dostatočne ostrý, keď D0 bude porovnateľné so strednou vzdialenosťou medzi čapíkmi </a:t>
            </a:r>
            <a:r>
              <a:rPr lang="sk-SK" sz="350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sk-SK" dirty="0"/>
              <a:t>0,0025 </a:t>
            </a:r>
            <a:r>
              <a:rPr lang="sk-SK" dirty="0" smtClean="0"/>
              <a:t>mm)</a:t>
            </a:r>
          </a:p>
          <a:p>
            <a:r>
              <a:rPr lang="sk-SK" dirty="0" smtClean="0">
                <a:solidFill>
                  <a:srgbClr val="00B050"/>
                </a:solidFill>
                <a:latin typeface="+mj-lt"/>
              </a:rPr>
              <a:t>Príklad 1</a:t>
            </a:r>
            <a:r>
              <a:rPr lang="sk-SK" dirty="0" smtClean="0">
                <a:solidFill>
                  <a:schemeClr val="tx1"/>
                </a:solidFill>
                <a:latin typeface="+mj-lt"/>
              </a:rPr>
              <a:t>: f = 1m, f0 = 0.02 m, Z = 3, D = 4 mm: </a:t>
            </a:r>
          </a:p>
          <a:p>
            <a:r>
              <a:rPr lang="sk-SK" dirty="0" smtClean="0">
                <a:solidFill>
                  <a:schemeClr val="tx1"/>
                </a:solidFill>
                <a:latin typeface="+mj-lt"/>
              </a:rPr>
              <a:t>D0 =  0.24 mm – asi 100x horšie, než je ideálny stav!</a:t>
            </a:r>
          </a:p>
          <a:p>
            <a:r>
              <a:rPr lang="sk-SK" dirty="0" smtClean="0">
                <a:solidFill>
                  <a:srgbClr val="00B050"/>
                </a:solidFill>
                <a:latin typeface="+mj-lt"/>
              </a:rPr>
              <a:t>Príklad 2</a:t>
            </a:r>
            <a:r>
              <a:rPr lang="sk-SK" dirty="0" smtClean="0">
                <a:solidFill>
                  <a:schemeClr val="tx1"/>
                </a:solidFill>
                <a:latin typeface="+mj-lt"/>
              </a:rPr>
              <a:t>: clonou zmenšíme D na 0.4 mm: D0 = 0.024 mm – „iba“ 10x horšie oproti ideálnemu stavu</a:t>
            </a:r>
          </a:p>
          <a:p>
            <a:r>
              <a:rPr lang="sk-SK" dirty="0" smtClean="0">
                <a:solidFill>
                  <a:srgbClr val="00B050"/>
                </a:solidFill>
                <a:latin typeface="+mj-lt"/>
              </a:rPr>
              <a:t>Príklad 3</a:t>
            </a:r>
            <a:r>
              <a:rPr lang="sk-SK" dirty="0" smtClean="0">
                <a:solidFill>
                  <a:schemeClr val="tx1"/>
                </a:solidFill>
                <a:latin typeface="+mj-lt"/>
              </a:rPr>
              <a:t>: ak zmenšíme D na 0.04 mm – úplne ostrý obraz?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159191" y="1324251"/>
            <a:ext cx="3032809" cy="11772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249838" y="1606395"/>
                <a:ext cx="2966326" cy="6390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0=</m:t>
                      </m:r>
                      <m:f>
                        <m:fPr>
                          <m:ctrlPr>
                            <a:rPr lang="sk-SK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sk-SK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9838" y="1606395"/>
                <a:ext cx="2966326" cy="6390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983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3. </a:t>
            </a:r>
            <a:r>
              <a:rPr lang="sk-SK" dirty="0" err="1"/>
              <a:t>Jednošovkový</a:t>
            </a:r>
            <a:r>
              <a:rPr lang="sk-SK" dirty="0"/>
              <a:t> teleskop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159" y="1367480"/>
            <a:ext cx="4400550" cy="18859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3401" y="2481905"/>
            <a:ext cx="4720591" cy="2045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334" y="4293560"/>
            <a:ext cx="5297806" cy="23133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6330" y="1423035"/>
            <a:ext cx="720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1x</a:t>
            </a:r>
            <a:endParaRPr lang="sk-SK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909560" y="2020240"/>
            <a:ext cx="862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2x</a:t>
            </a:r>
            <a:endParaRPr lang="sk-SK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24371" y="5875020"/>
            <a:ext cx="1040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3</a:t>
            </a:r>
            <a:r>
              <a:rPr lang="sk-SK" sz="2400" dirty="0" smtClean="0"/>
              <a:t>x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7470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3. </a:t>
            </a:r>
            <a:r>
              <a:rPr lang="sk-SK" dirty="0" err="1"/>
              <a:t>Jednošovkový</a:t>
            </a:r>
            <a:r>
              <a:rPr lang="sk-SK" dirty="0"/>
              <a:t> teleskop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385" y="2108834"/>
            <a:ext cx="5314950" cy="18745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Cca 3x, rôzne clonové čísla</a:t>
            </a:r>
            <a:endParaRPr lang="sk-S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0263" y="3123527"/>
            <a:ext cx="5509261" cy="2200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889" y="4375826"/>
            <a:ext cx="6075045" cy="24174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09334" y="1674495"/>
            <a:ext cx="954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f/2.5</a:t>
            </a:r>
          </a:p>
        </p:txBody>
      </p:sp>
      <p:sp>
        <p:nvSpPr>
          <p:cNvPr id="9" name="Rectangle 8"/>
          <p:cNvSpPr/>
          <p:nvPr/>
        </p:nvSpPr>
        <p:spPr>
          <a:xfrm>
            <a:off x="8376295" y="2661862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dirty="0" smtClean="0"/>
              <a:t>f/10</a:t>
            </a:r>
            <a:endParaRPr lang="sk-SK" dirty="0"/>
          </a:p>
        </p:txBody>
      </p:sp>
      <p:sp>
        <p:nvSpPr>
          <p:cNvPr id="10" name="Rectangle 9"/>
          <p:cNvSpPr/>
          <p:nvPr/>
        </p:nvSpPr>
        <p:spPr>
          <a:xfrm>
            <a:off x="6360284" y="5955651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dirty="0" smtClean="0"/>
              <a:t>f/22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3592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3. </a:t>
            </a:r>
            <a:r>
              <a:rPr lang="sk-SK" dirty="0" err="1"/>
              <a:t>Jednošovkový</a:t>
            </a:r>
            <a:r>
              <a:rPr lang="sk-SK" dirty="0"/>
              <a:t> teleskop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90581"/>
            <a:ext cx="8596668" cy="4542171"/>
          </a:xfrm>
        </p:spPr>
        <p:txBody>
          <a:bodyPr/>
          <a:lstStyle/>
          <a:p>
            <a:r>
              <a:rPr lang="sk-SK" dirty="0" smtClean="0"/>
              <a:t>Cca 2x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5" y="1651635"/>
            <a:ext cx="7304681" cy="48697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838" y="1464901"/>
            <a:ext cx="3885766" cy="16868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75095" y="1022985"/>
            <a:ext cx="291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2x zväčšená originál fotka</a:t>
            </a:r>
            <a:endParaRPr lang="sk-SK" dirty="0"/>
          </a:p>
        </p:txBody>
      </p:sp>
      <p:sp>
        <p:nvSpPr>
          <p:cNvPr id="13" name="TextBox 12"/>
          <p:cNvSpPr txBox="1"/>
          <p:nvPr/>
        </p:nvSpPr>
        <p:spPr>
          <a:xfrm>
            <a:off x="7732395" y="4732020"/>
            <a:ext cx="3154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Nezväčšená fotka cez 2x zväčšujúci „teleskop“, </a:t>
            </a:r>
            <a:br>
              <a:rPr lang="sk-SK" dirty="0" smtClean="0"/>
            </a:br>
            <a:r>
              <a:rPr lang="sk-SK" dirty="0" smtClean="0"/>
              <a:t>clona f/22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8090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3. </a:t>
            </a:r>
            <a:r>
              <a:rPr lang="sk-SK" dirty="0" err="1"/>
              <a:t>Jednošovkový</a:t>
            </a:r>
            <a:r>
              <a:rPr lang="sk-SK" dirty="0"/>
              <a:t> teleskop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0335"/>
            <a:ext cx="8596668" cy="5450515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tx1"/>
                </a:solidFill>
                <a:latin typeface="+mj-lt"/>
              </a:rPr>
              <a:t>Možno priemer D clony pred okom zmenšovať ľubovoľne?</a:t>
            </a:r>
          </a:p>
          <a:p>
            <a:r>
              <a:rPr lang="sk-SK" dirty="0" smtClean="0">
                <a:solidFill>
                  <a:srgbClr val="00B050"/>
                </a:solidFill>
                <a:latin typeface="+mj-lt"/>
              </a:rPr>
              <a:t>1. Do oka sa dostane málo svetla I ~ D</a:t>
            </a:r>
            <a:r>
              <a:rPr lang="sk-SK" baseline="30000" dirty="0" smtClean="0">
                <a:solidFill>
                  <a:srgbClr val="00B050"/>
                </a:solidFill>
                <a:latin typeface="+mj-lt"/>
              </a:rPr>
              <a:t>2</a:t>
            </a:r>
            <a:endParaRPr lang="sk-SK" baseline="30000" dirty="0" smtClean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sk-SK" dirty="0" smtClean="0">
                <a:solidFill>
                  <a:schemeClr val="tx1"/>
                </a:solidFill>
                <a:latin typeface="+mj-lt"/>
              </a:rPr>
              <a:t>Zoslabenie jasu zväčšením: 1/Z</a:t>
            </a:r>
            <a:r>
              <a:rPr lang="sk-SK" baseline="30000" dirty="0" smtClean="0">
                <a:solidFill>
                  <a:schemeClr val="tx1"/>
                </a:solidFill>
                <a:latin typeface="+mj-lt"/>
              </a:rPr>
              <a:t>2</a:t>
            </a:r>
          </a:p>
          <a:p>
            <a:pPr lvl="1"/>
            <a:r>
              <a:rPr lang="sk-SK" dirty="0" smtClean="0">
                <a:solidFill>
                  <a:schemeClr val="tx1"/>
                </a:solidFill>
                <a:latin typeface="+mj-lt"/>
              </a:rPr>
              <a:t>Zosilnenie svetla v rovine očnej šošovky: (f/(f-d))</a:t>
            </a:r>
            <a:r>
              <a:rPr lang="sk-SK" baseline="30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sk-SK" dirty="0" smtClean="0">
                <a:solidFill>
                  <a:schemeClr val="tx1"/>
                </a:solidFill>
                <a:latin typeface="+mj-lt"/>
              </a:rPr>
              <a:t>=Z</a:t>
            </a:r>
            <a:r>
              <a:rPr lang="sk-SK" baseline="30000" dirty="0" smtClean="0">
                <a:solidFill>
                  <a:schemeClr val="tx1"/>
                </a:solidFill>
                <a:latin typeface="+mj-lt"/>
              </a:rPr>
              <a:t>2</a:t>
            </a:r>
          </a:p>
          <a:p>
            <a:pPr lvl="1"/>
            <a:r>
              <a:rPr lang="sk-SK" dirty="0" smtClean="0">
                <a:solidFill>
                  <a:schemeClr val="tx1"/>
                </a:solidFill>
                <a:latin typeface="+mj-lt"/>
              </a:rPr>
              <a:t>Clona pred očnou šošovkou prepustí iba časť svetla: (D/(</a:t>
            </a:r>
            <a:r>
              <a:rPr lang="sk-SK" dirty="0" err="1" smtClean="0">
                <a:solidFill>
                  <a:schemeClr val="tx1"/>
                </a:solidFill>
                <a:latin typeface="+mj-lt"/>
              </a:rPr>
              <a:t>Ds</a:t>
            </a:r>
            <a:r>
              <a:rPr lang="sk-SK" dirty="0" smtClean="0">
                <a:solidFill>
                  <a:schemeClr val="tx1"/>
                </a:solidFill>
                <a:latin typeface="+mj-lt"/>
              </a:rPr>
              <a:t>(f-d)/f))</a:t>
            </a:r>
            <a:r>
              <a:rPr lang="sk-SK" baseline="30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sk-SK" dirty="0" smtClean="0">
                <a:solidFill>
                  <a:schemeClr val="tx1"/>
                </a:solidFill>
                <a:latin typeface="+mj-lt"/>
              </a:rPr>
              <a:t>=(D.Z/</a:t>
            </a:r>
            <a:r>
              <a:rPr lang="sk-SK" dirty="0" err="1" smtClean="0">
                <a:solidFill>
                  <a:schemeClr val="tx1"/>
                </a:solidFill>
                <a:latin typeface="+mj-lt"/>
              </a:rPr>
              <a:t>Ds</a:t>
            </a:r>
            <a:r>
              <a:rPr lang="sk-SK" dirty="0" smtClean="0">
                <a:solidFill>
                  <a:schemeClr val="tx1"/>
                </a:solidFill>
                <a:latin typeface="+mj-lt"/>
              </a:rPr>
              <a:t>)</a:t>
            </a:r>
            <a:r>
              <a:rPr lang="sk-SK" baseline="30000" dirty="0" smtClean="0">
                <a:solidFill>
                  <a:schemeClr val="tx1"/>
                </a:solidFill>
                <a:latin typeface="+mj-lt"/>
              </a:rPr>
              <a:t>2</a:t>
            </a:r>
          </a:p>
          <a:p>
            <a:pPr lvl="1"/>
            <a:r>
              <a:rPr lang="sk-SK" dirty="0" smtClean="0">
                <a:solidFill>
                  <a:schemeClr val="tx1"/>
                </a:solidFill>
                <a:latin typeface="+mj-lt"/>
              </a:rPr>
              <a:t>Celkovo (</a:t>
            </a:r>
            <a:r>
              <a:rPr lang="sk-SK" dirty="0" err="1" smtClean="0">
                <a:solidFill>
                  <a:schemeClr val="tx1"/>
                </a:solidFill>
                <a:latin typeface="+mj-lt"/>
              </a:rPr>
              <a:t>Dmax</a:t>
            </a:r>
            <a:r>
              <a:rPr lang="sk-SK" dirty="0" smtClean="0">
                <a:solidFill>
                  <a:schemeClr val="tx1"/>
                </a:solidFill>
                <a:latin typeface="+mj-lt"/>
              </a:rPr>
              <a:t> je priemer </a:t>
            </a:r>
            <a:br>
              <a:rPr lang="sk-SK" dirty="0" smtClean="0">
                <a:solidFill>
                  <a:schemeClr val="tx1"/>
                </a:solidFill>
                <a:latin typeface="+mj-lt"/>
              </a:rPr>
            </a:br>
            <a:r>
              <a:rPr lang="sk-SK" dirty="0" smtClean="0">
                <a:solidFill>
                  <a:schemeClr val="tx1"/>
                </a:solidFill>
                <a:latin typeface="+mj-lt"/>
              </a:rPr>
              <a:t>nezaclonenej zreničky):</a:t>
            </a:r>
            <a:br>
              <a:rPr lang="sk-SK" dirty="0" smtClean="0">
                <a:solidFill>
                  <a:schemeClr val="tx1"/>
                </a:solidFill>
                <a:latin typeface="+mj-lt"/>
              </a:rPr>
            </a:br>
            <a:endParaRPr lang="sk-SK" dirty="0" smtClean="0">
              <a:solidFill>
                <a:schemeClr val="tx1"/>
              </a:solidFill>
              <a:latin typeface="+mj-lt"/>
            </a:endParaRPr>
          </a:p>
          <a:p>
            <a:pPr lvl="1"/>
            <a:endParaRPr lang="sk-SK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674426" y="5549299"/>
            <a:ext cx="4293919" cy="110345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59917" y="5614547"/>
                <a:ext cx="3922935" cy="9729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k-SK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sk-SK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sk-SK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k-SK" sz="20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sk-SK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sk-SK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sk-SK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k-SK" sz="20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sk-SK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sk-SK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k-SK" sz="20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sk-SK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sk-SK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sk-SK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sk-SK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sk-SK" sz="2000" i="1">
                                          <a:latin typeface="Cambria Math" panose="02040503050406030204" pitchFamily="18" charset="0"/>
                                        </a:rPr>
                                        <m:t>𝐷𝑍</m:t>
                                      </m:r>
                                    </m:num>
                                    <m:den>
                                      <m:r>
                                        <a:rPr lang="sk-SK" sz="2000" i="1">
                                          <a:latin typeface="Cambria Math" panose="02040503050406030204" pitchFamily="18" charset="0"/>
                                        </a:rPr>
                                        <m:t>𝐷𝑠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sk-SK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sk-SK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k-SK" sz="2000" i="1">
                                  <a:latin typeface="Cambria Math" panose="02040503050406030204" pitchFamily="18" charset="0"/>
                                </a:rPr>
                                <m:t>𝐷𝑚𝑎</m:t>
                              </m:r>
                              <m:r>
                                <a:rPr lang="sk-SK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sk-SK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sk-SK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k-SK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k-SK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k-SK" sz="20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sk-SK" sz="20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sk-SK" sz="20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num>
                                <m:den>
                                  <m:r>
                                    <a:rPr lang="sk-SK" sz="2000" i="1">
                                      <a:latin typeface="Cambria Math" panose="02040503050406030204" pitchFamily="18" charset="0"/>
                                    </a:rPr>
                                    <m:t>𝐷𝑚𝑎𝑥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sk-SK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917" y="5614547"/>
                <a:ext cx="3922935" cy="97295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4297749"/>
            <a:ext cx="5880735" cy="2503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2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3. </a:t>
            </a:r>
            <a:r>
              <a:rPr lang="sk-SK" dirty="0" err="1"/>
              <a:t>Jednošovkový</a:t>
            </a:r>
            <a:r>
              <a:rPr lang="sk-SK" dirty="0"/>
              <a:t> teleskop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0335"/>
            <a:ext cx="8596668" cy="5450515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00B050"/>
                </a:solidFill>
                <a:latin typeface="+mj-lt"/>
              </a:rPr>
              <a:t>2. Difrakcia svetla na otvore clony</a:t>
            </a:r>
          </a:p>
          <a:p>
            <a:endParaRPr lang="sk-SK" dirty="0">
              <a:solidFill>
                <a:srgbClr val="00B050"/>
              </a:solidFill>
              <a:latin typeface="+mj-lt"/>
            </a:endParaRPr>
          </a:p>
          <a:p>
            <a:endParaRPr lang="sk-SK" dirty="0" smtClean="0">
              <a:solidFill>
                <a:srgbClr val="00B050"/>
              </a:solidFill>
              <a:latin typeface="+mj-lt"/>
            </a:endParaRPr>
          </a:p>
          <a:p>
            <a:endParaRPr lang="sk-SK" dirty="0">
              <a:solidFill>
                <a:srgbClr val="00B050"/>
              </a:solidFill>
              <a:latin typeface="+mj-lt"/>
            </a:endParaRPr>
          </a:p>
          <a:p>
            <a:endParaRPr lang="sk-SK" dirty="0" smtClean="0">
              <a:solidFill>
                <a:srgbClr val="00B050"/>
              </a:solidFill>
              <a:latin typeface="+mj-lt"/>
            </a:endParaRPr>
          </a:p>
          <a:p>
            <a:endParaRPr lang="sk-SK" dirty="0">
              <a:solidFill>
                <a:srgbClr val="00B050"/>
              </a:solidFill>
              <a:latin typeface="+mj-lt"/>
            </a:endParaRPr>
          </a:p>
          <a:p>
            <a:r>
              <a:rPr lang="sk-SK" dirty="0" smtClean="0">
                <a:solidFill>
                  <a:schemeClr val="tx1"/>
                </a:solidFill>
                <a:latin typeface="+mj-lt"/>
              </a:rPr>
              <a:t>Príklad: D=0.4 mm, f0 = 20 mm, </a:t>
            </a:r>
            <a:r>
              <a:rPr lang="sk-SK" dirty="0" smtClean="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sk-SK" dirty="0" smtClean="0">
                <a:solidFill>
                  <a:schemeClr val="tx1"/>
                </a:solidFill>
                <a:latin typeface="+mj-lt"/>
              </a:rPr>
              <a:t> = 0.0005 mm: D0 = 0.03 mm – porovnateľné s nezaostrením (</a:t>
            </a:r>
            <a:r>
              <a:rPr lang="sk-SK" dirty="0">
                <a:solidFill>
                  <a:schemeClr val="tx1"/>
                </a:solidFill>
              </a:rPr>
              <a:t>0.024 </a:t>
            </a:r>
            <a:r>
              <a:rPr lang="sk-SK" dirty="0" smtClean="0">
                <a:solidFill>
                  <a:schemeClr val="tx1"/>
                </a:solidFill>
              </a:rPr>
              <a:t>mm)</a:t>
            </a:r>
            <a:r>
              <a:rPr lang="sk-SK" dirty="0" smtClean="0">
                <a:solidFill>
                  <a:schemeClr val="tx1"/>
                </a:solidFill>
                <a:latin typeface="+mj-lt"/>
              </a:rPr>
              <a:t>. Asi nemá význam robiť menší otvor.</a:t>
            </a:r>
          </a:p>
          <a:p>
            <a:pPr lvl="1"/>
            <a:endParaRPr lang="sk-SK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29515" y="3619638"/>
            <a:ext cx="1951277" cy="8055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80240" y="2498187"/>
                <a:ext cx="1900553" cy="5223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k-SK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sk-SK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k-SK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1.22</m:t>
                        </m:r>
                      </m:num>
                      <m:den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r>
                  <a:rPr lang="sk-SK" sz="2000" dirty="0" smtClean="0">
                    <a:latin typeface="Symbol" panose="05050102010706020507" pitchFamily="18" charset="2"/>
                  </a:rPr>
                  <a:t>l</a:t>
                </a:r>
                <a:endParaRPr lang="sk-SK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240" y="2498187"/>
                <a:ext cx="1900553" cy="522322"/>
              </a:xfrm>
              <a:prstGeom prst="rect">
                <a:avLst/>
              </a:prstGeom>
              <a:blipFill rotWithShape="0">
                <a:blip r:embed="rId2"/>
                <a:stretch>
                  <a:fillRect b="-10588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50" y="1572717"/>
            <a:ext cx="4523677" cy="2765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80239" y="3761244"/>
                <a:ext cx="1900553" cy="5223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k-SK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sk-SK" sz="2400" b="0" i="1" smtClean="0">
                        <a:latin typeface="Cambria Math" panose="02040503050406030204" pitchFamily="18" charset="0"/>
                      </a:rPr>
                      <m:t>0=</m:t>
                    </m:r>
                    <m:r>
                      <a:rPr lang="sk-SK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sk-SK" sz="2400" b="0" i="1" smtClean="0">
                        <a:latin typeface="Cambria Math" panose="02040503050406030204" pitchFamily="18" charset="0"/>
                      </a:rPr>
                      <m:t>0</m:t>
                    </m:r>
                    <m:f>
                      <m:fPr>
                        <m:ctrlPr>
                          <a:rPr lang="sk-SK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1.22</m:t>
                        </m:r>
                      </m:num>
                      <m:den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r>
                  <a:rPr lang="sk-SK" sz="2000" dirty="0" smtClean="0">
                    <a:latin typeface="Symbol" panose="05050102010706020507" pitchFamily="18" charset="2"/>
                  </a:rPr>
                  <a:t>l</a:t>
                </a:r>
                <a:endParaRPr lang="sk-SK" sz="2000" dirty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239" y="3761244"/>
                <a:ext cx="1900553" cy="522322"/>
              </a:xfrm>
              <a:prstGeom prst="rect">
                <a:avLst/>
              </a:prstGeom>
              <a:blipFill rotWithShape="0">
                <a:blip r:embed="rId4"/>
                <a:stretch>
                  <a:fillRect b="-10465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952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3. </a:t>
            </a:r>
            <a:r>
              <a:rPr lang="sk-SK" dirty="0" err="1"/>
              <a:t>Jednošovkový</a:t>
            </a:r>
            <a:r>
              <a:rPr lang="sk-SK" dirty="0"/>
              <a:t> teleskop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0335"/>
            <a:ext cx="8596668" cy="5450515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00B050"/>
                </a:solidFill>
                <a:latin typeface="+mj-lt"/>
              </a:rPr>
              <a:t>Načo nám je „teleskop“, ktorý vytvára výrazne neostrý obraz?</a:t>
            </a:r>
            <a:endParaRPr lang="sk-SK" dirty="0" smtClean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sk-SK" dirty="0" smtClean="0">
                <a:solidFill>
                  <a:schemeClr val="tx1"/>
                </a:solidFill>
                <a:latin typeface="+mj-lt"/>
              </a:rPr>
              <a:t>Na pozorovanie detailov asi nie</a:t>
            </a:r>
          </a:p>
          <a:p>
            <a:pPr lvl="1"/>
            <a:r>
              <a:rPr lang="sk-SK" dirty="0" smtClean="0">
                <a:solidFill>
                  <a:schemeClr val="tx1"/>
                </a:solidFill>
                <a:latin typeface="+mj-lt"/>
              </a:rPr>
              <a:t>Ako zameriavač celkom užitočný </a:t>
            </a:r>
            <a:br>
              <a:rPr lang="sk-SK" dirty="0" smtClean="0">
                <a:solidFill>
                  <a:schemeClr val="tx1"/>
                </a:solidFill>
                <a:latin typeface="+mj-lt"/>
              </a:rPr>
            </a:br>
            <a:r>
              <a:rPr lang="sk-SK" dirty="0" smtClean="0">
                <a:solidFill>
                  <a:schemeClr val="tx1"/>
                </a:solidFill>
                <a:latin typeface="+mj-lt"/>
              </a:rPr>
              <a:t>– potrebujeme hlavne zväčšený </a:t>
            </a:r>
            <a:br>
              <a:rPr lang="sk-SK" dirty="0" smtClean="0">
                <a:solidFill>
                  <a:schemeClr val="tx1"/>
                </a:solidFill>
                <a:latin typeface="+mj-lt"/>
              </a:rPr>
            </a:br>
            <a:r>
              <a:rPr lang="sk-SK" dirty="0" smtClean="0">
                <a:solidFill>
                  <a:schemeClr val="tx1"/>
                </a:solidFill>
                <a:latin typeface="+mj-lt"/>
              </a:rPr>
              <a:t>obraz na ktorom dokážeme </a:t>
            </a:r>
            <a:br>
              <a:rPr lang="sk-SK" dirty="0" smtClean="0">
                <a:solidFill>
                  <a:schemeClr val="tx1"/>
                </a:solidFill>
                <a:latin typeface="+mj-lt"/>
              </a:rPr>
            </a:br>
            <a:r>
              <a:rPr lang="sk-SK" dirty="0" smtClean="0">
                <a:solidFill>
                  <a:schemeClr val="tx1"/>
                </a:solidFill>
                <a:latin typeface="+mj-lt"/>
              </a:rPr>
              <a:t>rozoznať hlavné črty predmetu</a:t>
            </a:r>
          </a:p>
          <a:p>
            <a:endParaRPr lang="sk-SK" dirty="0">
              <a:solidFill>
                <a:srgbClr val="00B050"/>
              </a:solidFill>
              <a:latin typeface="+mj-lt"/>
            </a:endParaRPr>
          </a:p>
          <a:p>
            <a:endParaRPr lang="sk-SK" dirty="0" smtClean="0">
              <a:solidFill>
                <a:srgbClr val="00B050"/>
              </a:solidFill>
              <a:latin typeface="+mj-lt"/>
            </a:endParaRPr>
          </a:p>
          <a:p>
            <a:endParaRPr lang="sk-SK" dirty="0">
              <a:solidFill>
                <a:srgbClr val="00B050"/>
              </a:solidFill>
              <a:latin typeface="+mj-lt"/>
            </a:endParaRPr>
          </a:p>
          <a:p>
            <a:endParaRPr lang="sk-SK" dirty="0" smtClean="0">
              <a:solidFill>
                <a:srgbClr val="00B050"/>
              </a:solidFill>
              <a:latin typeface="+mj-lt"/>
            </a:endParaRPr>
          </a:p>
          <a:p>
            <a:pPr lvl="1"/>
            <a:endParaRPr lang="sk-SK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314" y="1894225"/>
            <a:ext cx="3629026" cy="46551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427" y="4291965"/>
            <a:ext cx="5407143" cy="258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3. </a:t>
            </a:r>
            <a:r>
              <a:rPr lang="sk-SK" dirty="0" err="1"/>
              <a:t>Jednošovkový</a:t>
            </a:r>
            <a:r>
              <a:rPr lang="sk-SK" dirty="0"/>
              <a:t> teleskop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9191"/>
            <a:ext cx="8596668" cy="5010194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Čo s úlohou?</a:t>
            </a:r>
          </a:p>
          <a:p>
            <a:r>
              <a:rPr lang="sk-SK" dirty="0" smtClean="0"/>
              <a:t>Preanalyzovať aj iné umiestnenie šošovky a iný typ šošovky</a:t>
            </a:r>
          </a:p>
          <a:p>
            <a:r>
              <a:rPr lang="sk-SK" dirty="0" smtClean="0"/>
              <a:t>Nájsť presnejšie vzťahy zahrňujúce aj to, že v oku je </a:t>
            </a:r>
            <a:r>
              <a:rPr lang="sk-SK" dirty="0" err="1" smtClean="0"/>
              <a:t>sklovec</a:t>
            </a:r>
            <a:endParaRPr lang="sk-SK" dirty="0" smtClean="0"/>
          </a:p>
          <a:p>
            <a:r>
              <a:rPr lang="sk-SK" dirty="0" smtClean="0"/>
              <a:t>Aplikovať teóriu aj na fotoaparát (veľkosť pixela, ohnisková vzdialenosť objektívu)</a:t>
            </a:r>
          </a:p>
          <a:p>
            <a:r>
              <a:rPr lang="sk-SK" dirty="0" smtClean="0"/>
              <a:t>Porovnať fotografie s teóriou</a:t>
            </a:r>
          </a:p>
          <a:p>
            <a:r>
              <a:rPr lang="sk-SK" dirty="0" smtClean="0"/>
              <a:t>Nájsť konfiguráciu, ktorá dáva zväčšený a ešte pomerne ostrý obraz</a:t>
            </a:r>
          </a:p>
          <a:p>
            <a:r>
              <a:rPr lang="sk-SK" dirty="0" smtClean="0"/>
              <a:t>Analyzovať a optimalizovať iné parametre (zorné pole, ...)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2000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11. Vlasový vlhkomer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Pomocou ľudského vlasu sa dá zostrojiť jednoduchý vlhkomer. Preskúmajte jeho presnosť a čas odozvy ako funkciu relevantných parametrov.   </a:t>
            </a:r>
          </a:p>
        </p:txBody>
      </p:sp>
    </p:spTree>
    <p:extLst>
      <p:ext uri="{BB962C8B-B14F-4D97-AF65-F5344CB8AC3E}">
        <p14:creationId xmlns:p14="http://schemas.microsoft.com/office/powerpoint/2010/main" val="293859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3. </a:t>
            </a:r>
            <a:r>
              <a:rPr lang="sk-SK" dirty="0" err="1"/>
              <a:t>Jednošovkový</a:t>
            </a:r>
            <a:r>
              <a:rPr lang="sk-SK" dirty="0"/>
              <a:t> teleskop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0335"/>
            <a:ext cx="8596668" cy="4691027"/>
          </a:xfrm>
        </p:spPr>
        <p:txBody>
          <a:bodyPr/>
          <a:lstStyle/>
          <a:p>
            <a:r>
              <a:rPr lang="sk-SK" dirty="0"/>
              <a:t>Teleskop sa dá vytvoriť s pomocou jedinej šošovky, ak namiesto </a:t>
            </a:r>
            <a:r>
              <a:rPr lang="sk-SK" dirty="0" err="1"/>
              <a:t>okuláru</a:t>
            </a:r>
            <a:r>
              <a:rPr lang="sk-SK" dirty="0"/>
              <a:t> použijeme malú dierku. Ako ovplyvňujú obraz (napr. zväčšenie, ostrosť a svetelnosť) parametre šošovky a dierky?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0" y="3164502"/>
            <a:ext cx="9126855" cy="361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0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11. Vlasový vlhkomer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Jednoduchá </a:t>
            </a:r>
            <a:r>
              <a:rPr lang="sk-SK" dirty="0" err="1" smtClean="0"/>
              <a:t>exprimentálna</a:t>
            </a:r>
            <a:r>
              <a:rPr lang="sk-SK" dirty="0" smtClean="0"/>
              <a:t> úloha založená na známom a v minulosti často používanom </a:t>
            </a:r>
            <a:r>
              <a:rPr lang="sk-SK" dirty="0" err="1" smtClean="0"/>
              <a:t>vlhkomeri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62" y="3146559"/>
            <a:ext cx="3151823" cy="3157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57" y="2446020"/>
            <a:ext cx="2477881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11. Vlasový vlhkomer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9191"/>
            <a:ext cx="8596668" cy="5175929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Prečo vlasy – ich štruktúru (väzby medzi v bielkovinách) vie narušiť vlhkosť – vlasy sa pri navlhčení predĺžia. Po uschnutí sa opäť skrátia. Predĺženie/skrátenie závisí od </a:t>
            </a:r>
            <a:r>
              <a:rPr lang="sk-SK" dirty="0" smtClean="0">
                <a:solidFill>
                  <a:srgbClr val="00B050"/>
                </a:solidFill>
              </a:rPr>
              <a:t>relatívnej vlhkosti</a:t>
            </a:r>
            <a:r>
              <a:rPr lang="sk-SK" dirty="0" smtClean="0"/>
              <a:t>.</a:t>
            </a:r>
          </a:p>
          <a:p>
            <a:r>
              <a:rPr lang="sk-SK" dirty="0" smtClean="0"/>
              <a:t>Princíp a konštrukcia vlasového vlhkomera sú také jednoduché, že sa dá ľahko urobiť doma.</a:t>
            </a:r>
          </a:p>
          <a:p>
            <a:r>
              <a:rPr lang="sk-SK" dirty="0" smtClean="0"/>
              <a:t>Ako žiak na ZŠ som si taký urobil </a:t>
            </a:r>
            <a:r>
              <a:rPr lang="sk-SK" dirty="0" smtClean="0">
                <a:sym typeface="Wingdings" panose="05000000000000000000" pitchFamily="2" charset="2"/>
              </a:rPr>
              <a:t></a:t>
            </a:r>
          </a:p>
          <a:p>
            <a:r>
              <a:rPr lang="sk-SK" dirty="0" smtClean="0">
                <a:sym typeface="Wingdings" panose="05000000000000000000" pitchFamily="2" charset="2"/>
              </a:rPr>
              <a:t>Na internete je veľa návodov</a:t>
            </a:r>
            <a:r>
              <a:rPr lang="sk-SK" dirty="0">
                <a:sym typeface="Wingdings" panose="05000000000000000000" pitchFamily="2" charset="2"/>
              </a:rPr>
              <a:t>, napr. </a:t>
            </a:r>
            <a:r>
              <a:rPr lang="sk-SK" dirty="0">
                <a:sym typeface="Wingdings" panose="05000000000000000000" pitchFamily="2" charset="2"/>
                <a:hlinkClick r:id="rId2"/>
              </a:rPr>
              <a:t>https://www.scientificamerican.com/article/bring-science-home-hair-hygrometer</a:t>
            </a:r>
            <a:r>
              <a:rPr lang="sk-SK" dirty="0" smtClean="0">
                <a:sym typeface="Wingdings" panose="05000000000000000000" pitchFamily="2" charset="2"/>
                <a:hlinkClick r:id="rId2"/>
              </a:rPr>
              <a:t>/</a:t>
            </a:r>
            <a:endParaRPr lang="sk-SK" dirty="0" smtClean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Pekné video: </a:t>
            </a:r>
            <a:r>
              <a:rPr lang="sk-SK" dirty="0" smtClean="0">
                <a:sym typeface="Wingdings" panose="05000000000000000000" pitchFamily="2" charset="2"/>
                <a:hlinkClick r:id="rId3" action="ppaction://hlinkfile"/>
              </a:rPr>
              <a:t>tu</a:t>
            </a:r>
            <a:endParaRPr lang="sk-SK" dirty="0" smtClean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2559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11. Vlasový vlhkomer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9191"/>
            <a:ext cx="8596668" cy="5175929"/>
          </a:xfrm>
        </p:spPr>
        <p:txBody>
          <a:bodyPr/>
          <a:lstStyle/>
          <a:p>
            <a:r>
              <a:rPr lang="sk-SK" dirty="0" smtClean="0"/>
              <a:t>Lepšia (citlivejšia) konštrukcia – otáčavá ručička na oske, trenie zabezpečí závažie</a:t>
            </a:r>
            <a:endParaRPr lang="sk-SK" dirty="0" smtClean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1"/>
          <a:stretch/>
        </p:blipFill>
        <p:spPr>
          <a:xfrm>
            <a:off x="2606040" y="2794634"/>
            <a:ext cx="3714166" cy="38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11. Vlasový vlhkomer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9191"/>
            <a:ext cx="8596668" cy="5175929"/>
          </a:xfrm>
        </p:spPr>
        <p:txBody>
          <a:bodyPr/>
          <a:lstStyle/>
          <a:p>
            <a:r>
              <a:rPr lang="sk-SK" dirty="0" smtClean="0"/>
              <a:t>Dôležité! Vlasy sú prirodzene pokryté vrstvou tuku, ktorá ich chráni (a bráni prenikaniu vody) – vlasy treba najprv dôkladne odmastiť (ponoriť do riedidla rozpúšťajúceho tuky a potom utrieť)</a:t>
            </a:r>
          </a:p>
          <a:p>
            <a:endParaRPr lang="sk-SK" dirty="0" smtClean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8" y="3296341"/>
            <a:ext cx="2405062" cy="3975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274" y="3555416"/>
            <a:ext cx="2314841" cy="23148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516" y="3874770"/>
            <a:ext cx="2337434" cy="233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11. Vlasový vlhkomer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9191"/>
            <a:ext cx="8596668" cy="5175929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Vlasy sú citlivé aj na </a:t>
            </a:r>
            <a:r>
              <a:rPr lang="sk-SK" dirty="0" smtClean="0">
                <a:solidFill>
                  <a:srgbClr val="00B050"/>
                </a:solidFill>
              </a:rPr>
              <a:t>zmenu teploty </a:t>
            </a:r>
            <a:r>
              <a:rPr lang="sk-SK" dirty="0" smtClean="0"/>
              <a:t>– ale asi 15x menej, jednoduché vlhkomery preto nepotrebujú teplotnú kompenzáciu</a:t>
            </a:r>
          </a:p>
          <a:p>
            <a:r>
              <a:rPr lang="sk-SK" dirty="0" smtClean="0"/>
              <a:t>Údaj má </a:t>
            </a:r>
            <a:r>
              <a:rPr lang="sk-SK" dirty="0" err="1" smtClean="0">
                <a:solidFill>
                  <a:srgbClr val="00B050"/>
                </a:solidFill>
              </a:rPr>
              <a:t>hysterézu</a:t>
            </a:r>
            <a:r>
              <a:rPr lang="sk-SK" dirty="0" smtClean="0">
                <a:solidFill>
                  <a:srgbClr val="00B050"/>
                </a:solidFill>
              </a:rPr>
              <a:t> </a:t>
            </a:r>
            <a:r>
              <a:rPr lang="sk-SK" dirty="0" smtClean="0"/>
              <a:t>– skrátenie po predchádzajúcom predĺžení je menšie</a:t>
            </a:r>
          </a:p>
          <a:p>
            <a:r>
              <a:rPr lang="sk-SK" dirty="0" smtClean="0"/>
              <a:t>„Starnutie“ vlhkomeru – vlasy sa postupne pokrývajú nečistotami, stále menší povrch je schopný prepúšťať vodu – </a:t>
            </a:r>
            <a:r>
              <a:rPr lang="sk-SK" dirty="0" smtClean="0">
                <a:solidFill>
                  <a:srgbClr val="00B050"/>
                </a:solidFill>
              </a:rPr>
              <a:t>doba odozvy vlhkomeru </a:t>
            </a:r>
            <a:r>
              <a:rPr lang="sk-SK" dirty="0" smtClean="0"/>
              <a:t>je stále pomalšia</a:t>
            </a:r>
          </a:p>
          <a:p>
            <a:r>
              <a:rPr lang="sk-SK" dirty="0" smtClean="0"/>
              <a:t>Detailný opis vlastností vlasového vlhkomeru </a:t>
            </a:r>
            <a:r>
              <a:rPr lang="sk-SK" dirty="0" err="1" smtClean="0"/>
              <a:t>napr</a:t>
            </a:r>
            <a:r>
              <a:rPr lang="sk-SK" dirty="0"/>
              <a:t>: http://www.jma.go.jp/jma/jma-eng/jma-center/ric/material/1_Lecture_Notes/CP3-Humidity.pdf</a:t>
            </a:r>
            <a:endParaRPr lang="sk-SK" dirty="0" smtClean="0"/>
          </a:p>
          <a:p>
            <a:endParaRPr lang="sk-SK" dirty="0" smtClean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0826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11. Vlasový vlhkomer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9191"/>
            <a:ext cx="8596668" cy="5175929"/>
          </a:xfrm>
        </p:spPr>
        <p:txBody>
          <a:bodyPr>
            <a:normAutofit/>
          </a:bodyPr>
          <a:lstStyle/>
          <a:p>
            <a:r>
              <a:rPr lang="sk-SK" dirty="0" smtClean="0"/>
              <a:t>Ako zmerať skutočnú relatívnu vlhkosť v miestnosti?</a:t>
            </a:r>
          </a:p>
          <a:p>
            <a:pPr lvl="1"/>
            <a:r>
              <a:rPr lang="sk-SK" dirty="0" smtClean="0"/>
              <a:t>Nezávislý a presnejší (napríklad elektronický) vlhkomer</a:t>
            </a:r>
          </a:p>
          <a:p>
            <a:pPr lvl="1"/>
            <a:r>
              <a:rPr lang="sk-SK" dirty="0" smtClean="0"/>
              <a:t>Metóda používaná v </a:t>
            </a:r>
            <a:r>
              <a:rPr lang="sk-SK" dirty="0" err="1" smtClean="0"/>
              <a:t>Asmanovom</a:t>
            </a:r>
            <a:r>
              <a:rPr lang="sk-SK" dirty="0" smtClean="0"/>
              <a:t> </a:t>
            </a:r>
            <a:r>
              <a:rPr lang="sk-SK" dirty="0" err="1" smtClean="0"/>
              <a:t>psychrometri</a:t>
            </a:r>
            <a:r>
              <a:rPr lang="sk-SK" dirty="0" smtClean="0"/>
              <a:t> </a:t>
            </a:r>
            <a:r>
              <a:rPr lang="sk-SK" smtClean="0"/>
              <a:t>– meranie </a:t>
            </a:r>
            <a:r>
              <a:rPr lang="sk-SK" dirty="0" smtClean="0"/>
              <a:t>teploty suchého a vlhkého teplomera.</a:t>
            </a:r>
          </a:p>
          <a:p>
            <a:pPr lvl="1"/>
            <a:endParaRPr lang="sk-SK" dirty="0" smtClean="0"/>
          </a:p>
          <a:p>
            <a:pPr lvl="1"/>
            <a:endParaRPr lang="sk-SK" dirty="0" smtClean="0"/>
          </a:p>
          <a:p>
            <a:endParaRPr lang="sk-SK" dirty="0" smtClean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79" y="4095313"/>
            <a:ext cx="2474595" cy="2474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749" y="3841247"/>
            <a:ext cx="1247775" cy="298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7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11. Vlasový vlhkomer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9191"/>
            <a:ext cx="8596668" cy="5175929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Postup podľa </a:t>
            </a:r>
            <a:r>
              <a:rPr lang="sk-SK" dirty="0" err="1"/>
              <a:t>Asmanovej</a:t>
            </a:r>
            <a:r>
              <a:rPr lang="sk-SK" dirty="0"/>
              <a:t> metódy</a:t>
            </a:r>
          </a:p>
          <a:p>
            <a:pPr lvl="1"/>
            <a:r>
              <a:rPr lang="sk-SK" dirty="0"/>
              <a:t>Nájsť liehový alebo ortuťový teplomer, ktorý meria teplotu aspoň na 0.25 stupňa (dieliky po 0,5 stupňa)</a:t>
            </a:r>
          </a:p>
          <a:p>
            <a:pPr lvl="1"/>
            <a:r>
              <a:rPr lang="sk-SK" dirty="0"/>
              <a:t>Odmerať teplotu v </a:t>
            </a:r>
            <a:r>
              <a:rPr lang="sk-SK" dirty="0" smtClean="0"/>
              <a:t>miestnosti </a:t>
            </a:r>
          </a:p>
          <a:p>
            <a:pPr lvl="1"/>
            <a:r>
              <a:rPr lang="sk-SK" dirty="0" smtClean="0"/>
              <a:t>Obaliť „guličku“ tenkou vrstvou mokrej vaty</a:t>
            </a:r>
          </a:p>
          <a:p>
            <a:pPr lvl="1"/>
            <a:r>
              <a:rPr lang="sk-SK" dirty="0" smtClean="0"/>
              <a:t>Krútiť teplomerom asi 1x za sekundu (rýchlosť teplomera má byť aspoň 2-3 m/s)</a:t>
            </a:r>
          </a:p>
          <a:p>
            <a:pPr lvl="1"/>
            <a:r>
              <a:rPr lang="sk-SK" dirty="0" smtClean="0"/>
              <a:t>Odmerať nižšiu teplotu vlhkého teplomera</a:t>
            </a:r>
          </a:p>
          <a:p>
            <a:pPr lvl="1"/>
            <a:r>
              <a:rPr lang="sk-SK" dirty="0" smtClean="0"/>
              <a:t>Vypočítať relatívnu vlhkosť zo vzorca (alebo určiť z tabuliek). Vzorec - </a:t>
            </a:r>
            <a:r>
              <a:rPr lang="sk-SK" dirty="0"/>
              <a:t>napr. </a:t>
            </a:r>
            <a:r>
              <a:rPr lang="sk-SK" dirty="0">
                <a:hlinkClick r:id="rId2"/>
              </a:rPr>
              <a:t>http://</a:t>
            </a:r>
            <a:r>
              <a:rPr lang="sk-SK" dirty="0" smtClean="0">
                <a:hlinkClick r:id="rId2"/>
              </a:rPr>
              <a:t>zona.fmph.uniba.sk/fileadmin/fmfi/sluzby/elektronicke_studijne_materialy/Zaklady_programovania_prakticky.pdf</a:t>
            </a:r>
            <a:r>
              <a:rPr lang="sk-SK" dirty="0" smtClean="0"/>
              <a:t> (kapitola 2)</a:t>
            </a:r>
            <a:endParaRPr lang="sk-SK" dirty="0"/>
          </a:p>
          <a:p>
            <a:pPr lvl="1"/>
            <a:endParaRPr lang="sk-SK" dirty="0" smtClean="0"/>
          </a:p>
          <a:p>
            <a:pPr lvl="1"/>
            <a:endParaRPr lang="sk-SK" dirty="0" smtClean="0"/>
          </a:p>
          <a:p>
            <a:endParaRPr lang="sk-SK" dirty="0" smtClean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4009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11. Vlasový vlhkomer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9191"/>
            <a:ext cx="8596668" cy="5175929"/>
          </a:xfrm>
        </p:spPr>
        <p:txBody>
          <a:bodyPr>
            <a:normAutofit/>
          </a:bodyPr>
          <a:lstStyle/>
          <a:p>
            <a:r>
              <a:rPr lang="sk-SK" dirty="0" smtClean="0"/>
              <a:t>Čo s úlohou?</a:t>
            </a:r>
          </a:p>
          <a:p>
            <a:r>
              <a:rPr lang="sk-SK" dirty="0" smtClean="0"/>
              <a:t>Postaviť jednoduchú a spoľahlivú konštrukciu vlhkomera</a:t>
            </a:r>
          </a:p>
          <a:p>
            <a:r>
              <a:rPr lang="sk-SK" dirty="0" smtClean="0"/>
              <a:t>Vyskúšať rôzne vlasy a ich prípravu (odmastenie)</a:t>
            </a:r>
          </a:p>
          <a:p>
            <a:r>
              <a:rPr lang="sk-SK" dirty="0" smtClean="0"/>
              <a:t>Okalibrovať vlhkomer</a:t>
            </a:r>
          </a:p>
          <a:p>
            <a:r>
              <a:rPr lang="sk-SK" dirty="0" smtClean="0"/>
              <a:t>Zistiť presnosť vlhkomera (asi dlhodobým pozorovaním)</a:t>
            </a:r>
          </a:p>
          <a:p>
            <a:r>
              <a:rPr lang="sk-SK" dirty="0" smtClean="0"/>
              <a:t>Zistiť vplyv teploty na údaj a rýchlosť odozvy</a:t>
            </a:r>
          </a:p>
          <a:p>
            <a:r>
              <a:rPr lang="sk-SK" dirty="0" smtClean="0"/>
              <a:t>Zistiť rýchlosť odozvy pri „starnutí“</a:t>
            </a:r>
            <a:endParaRPr lang="sk-SK" dirty="0"/>
          </a:p>
          <a:p>
            <a:pPr lvl="1"/>
            <a:endParaRPr lang="sk-SK" dirty="0" smtClean="0"/>
          </a:p>
          <a:p>
            <a:pPr lvl="1"/>
            <a:endParaRPr lang="sk-SK" dirty="0" smtClean="0"/>
          </a:p>
          <a:p>
            <a:endParaRPr lang="sk-SK" dirty="0" smtClean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9888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15. Varené vajíčko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Navrhnite neinvazívne metódy na určenie stupňa uvarenia slepačieho vajíčka. Preskúmajte ich citlivosť.</a:t>
            </a:r>
          </a:p>
        </p:txBody>
      </p:sp>
    </p:spTree>
    <p:extLst>
      <p:ext uri="{BB962C8B-B14F-4D97-AF65-F5344CB8AC3E}">
        <p14:creationId xmlns:p14="http://schemas.microsoft.com/office/powerpoint/2010/main" val="390978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15. Varené vajíčko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Niektoré metódy zistenia </a:t>
            </a:r>
            <a:r>
              <a:rPr lang="sk-SK" dirty="0" err="1" smtClean="0"/>
              <a:t>uvarenosti</a:t>
            </a:r>
            <a:r>
              <a:rPr lang="sk-SK" dirty="0" smtClean="0"/>
              <a:t> vajíčka sú už doslova „klasické“ a predvádzané v rôznych TV show.</a:t>
            </a:r>
          </a:p>
          <a:p>
            <a:r>
              <a:rPr lang="sk-SK" dirty="0" smtClean="0"/>
              <a:t>Úloha však žiada aj zistiť stupeň uvarenia, teda vyžaduje sa aj zodpovedajúca citlivosť a reprodukovateľnosť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9534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3. </a:t>
            </a:r>
            <a:r>
              <a:rPr lang="sk-SK" dirty="0" err="1"/>
              <a:t>Jednošovkový</a:t>
            </a:r>
            <a:r>
              <a:rPr lang="sk-SK" dirty="0"/>
              <a:t> teleskop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0335"/>
            <a:ext cx="8596668" cy="4691027"/>
          </a:xfrm>
        </p:spPr>
        <p:txBody>
          <a:bodyPr/>
          <a:lstStyle/>
          <a:p>
            <a:r>
              <a:rPr lang="en-GB" dirty="0" err="1" smtClean="0"/>
              <a:t>Vzdialený</a:t>
            </a:r>
            <a:r>
              <a:rPr lang="en-GB" dirty="0" smtClean="0"/>
              <a:t> </a:t>
            </a:r>
            <a:r>
              <a:rPr lang="en-GB" dirty="0" err="1" smtClean="0"/>
              <a:t>predmet</a:t>
            </a:r>
            <a:r>
              <a:rPr lang="en-GB" dirty="0" smtClean="0"/>
              <a:t>, </a:t>
            </a:r>
            <a:r>
              <a:rPr lang="en-GB" dirty="0" err="1" smtClean="0"/>
              <a:t>ktorý</a:t>
            </a:r>
            <a:r>
              <a:rPr lang="en-GB" dirty="0" smtClean="0"/>
              <a:t> </a:t>
            </a:r>
            <a:r>
              <a:rPr lang="en-GB" dirty="0" err="1" smtClean="0"/>
              <a:t>vidíme</a:t>
            </a:r>
            <a:r>
              <a:rPr lang="en-GB" dirty="0" smtClean="0"/>
              <a:t> pod </a:t>
            </a:r>
            <a:r>
              <a:rPr lang="en-GB" dirty="0" err="1" smtClean="0"/>
              <a:t>uhlom</a:t>
            </a:r>
            <a:r>
              <a:rPr lang="en-GB" dirty="0" smtClean="0"/>
              <a:t> </a:t>
            </a:r>
            <a:r>
              <a:rPr lang="en-GB" dirty="0" smtClean="0">
                <a:latin typeface="Symbol" panose="05050102010706020507" pitchFamily="18" charset="2"/>
              </a:rPr>
              <a:t>j,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sa</a:t>
            </a:r>
            <a:r>
              <a:rPr lang="sk-SK" dirty="0" smtClean="0">
                <a:latin typeface="+mj-lt"/>
              </a:rPr>
              <a:t> v oku premietne na sietnicu. Jeho veľkosť y0 závisí od ohniskovej vzdialenosti oka f0.</a:t>
            </a:r>
            <a:endParaRPr lang="sk-S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45" y="2783237"/>
            <a:ext cx="7012615" cy="41261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90896" y="5292090"/>
                <a:ext cx="198310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k-SK" sz="2800" b="0" i="1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sk-SK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sk-SK" sz="2800" b="0" i="1" smtClean="0">
                          <a:latin typeface="Cambria Math" panose="02040503050406030204" pitchFamily="18" charset="0"/>
                        </a:rPr>
                        <m:t>0.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sk-SK" sz="2800" dirty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896" y="5292090"/>
                <a:ext cx="1983106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16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15. Varené vajíčko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00B050"/>
                </a:solidFill>
              </a:rPr>
              <a:t>Rotácia vajíčka </a:t>
            </a:r>
          </a:p>
          <a:p>
            <a:r>
              <a:rPr lang="sk-SK" sz="2400" dirty="0" smtClean="0"/>
              <a:t>Ak je vajíčko vo vnútri tekuté, roztáčanie/brzdenie kvapaliny zaostáva za škrupinou – silné tlmenie</a:t>
            </a:r>
          </a:p>
          <a:p>
            <a:r>
              <a:rPr lang="sk-SK" sz="2400" dirty="0" smtClean="0"/>
              <a:t>Precíznejšia metóda – tlmenie torzných kmitov?</a:t>
            </a:r>
            <a:endParaRPr lang="sk-SK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443" y="3380693"/>
            <a:ext cx="3852927" cy="335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15. Varené vajíčko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00B050"/>
                </a:solidFill>
              </a:rPr>
              <a:t>Priesvitnosť vajíčka</a:t>
            </a:r>
          </a:p>
          <a:p>
            <a:r>
              <a:rPr lang="sk-SK" sz="2400" dirty="0" smtClean="0"/>
              <a:t>Ak je vajíčko vo vnútri tekuté svetlo cez neho prechádza. Cez uvarený bielok a žĺtok svetlo neprechádza.</a:t>
            </a:r>
          </a:p>
          <a:p>
            <a:r>
              <a:rPr lang="sk-SK" sz="2400" dirty="0" smtClean="0"/>
              <a:t>Precíznejšia metóda – meranie prejdeného svetla </a:t>
            </a:r>
            <a:r>
              <a:rPr lang="sk-SK" sz="2400" dirty="0" err="1" smtClean="0"/>
              <a:t>fotoodporom</a:t>
            </a:r>
            <a:r>
              <a:rPr lang="sk-SK" sz="2400" dirty="0" smtClean="0"/>
              <a:t> alebo </a:t>
            </a:r>
            <a:r>
              <a:rPr lang="sk-SK" sz="2400" dirty="0" err="1" smtClean="0"/>
              <a:t>fototranzistorom</a:t>
            </a:r>
            <a:r>
              <a:rPr lang="sk-SK" sz="2400" dirty="0" smtClean="0"/>
              <a:t>?</a:t>
            </a:r>
            <a:endParaRPr lang="sk-SK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29" y="3770275"/>
            <a:ext cx="6088804" cy="280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4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15. Varené vajíčko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00B050"/>
                </a:solidFill>
              </a:rPr>
              <a:t>Akustické vlastnosti</a:t>
            </a:r>
          </a:p>
          <a:p>
            <a:r>
              <a:rPr lang="sk-SK" sz="2400" dirty="0" smtClean="0"/>
              <a:t>Uvarené vajíčko by mohlo mať inú rýchlosť šírenia zvuku a útlm zvuku</a:t>
            </a:r>
          </a:p>
          <a:p>
            <a:r>
              <a:rPr lang="sk-SK" sz="2400" dirty="0" smtClean="0"/>
              <a:t>Poklepaním?</a:t>
            </a:r>
            <a:endParaRPr lang="sk-SK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138" y="3426795"/>
            <a:ext cx="5110671" cy="305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5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15. Varené vajíčko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00B050"/>
                </a:solidFill>
              </a:rPr>
              <a:t>Akustické vlastnosti</a:t>
            </a:r>
          </a:p>
          <a:p>
            <a:r>
              <a:rPr lang="sk-SK" sz="2400" dirty="0" smtClean="0"/>
              <a:t>Ultrazvuk? Existujú rôzne lacné ultrazvukové hľadače železa v stene – dokáže ich ovplyvniť vajíčko?</a:t>
            </a:r>
          </a:p>
          <a:p>
            <a:endParaRPr lang="sk-SK" sz="2400" dirty="0"/>
          </a:p>
          <a:p>
            <a:r>
              <a:rPr lang="sk-SK" sz="2400" dirty="0" smtClean="0">
                <a:solidFill>
                  <a:srgbClr val="00B050"/>
                </a:solidFill>
              </a:rPr>
              <a:t>Čo s úlohou?</a:t>
            </a:r>
          </a:p>
          <a:p>
            <a:r>
              <a:rPr lang="sk-SK" sz="2400" dirty="0" smtClean="0"/>
              <a:t>Teba vyskúšať niekoľko metód, aspoň dve-tri použiteľné.</a:t>
            </a:r>
          </a:p>
          <a:p>
            <a:r>
              <a:rPr lang="sk-SK" sz="2400" dirty="0" smtClean="0"/>
              <a:t>Vyskúšať, ako dokážu určiť stupeň uvarenia vajíčka.</a:t>
            </a:r>
          </a:p>
          <a:p>
            <a:r>
              <a:rPr lang="sk-SK" sz="2400" dirty="0" smtClean="0"/>
              <a:t>Hlavne je to experimentálna úloha.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10306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3. </a:t>
            </a:r>
            <a:r>
              <a:rPr lang="sk-SK" dirty="0" err="1"/>
              <a:t>Jednošovkový</a:t>
            </a:r>
            <a:r>
              <a:rPr lang="sk-SK" dirty="0"/>
              <a:t> teleskop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0335"/>
            <a:ext cx="8596668" cy="4691027"/>
          </a:xfrm>
        </p:spPr>
        <p:txBody>
          <a:bodyPr/>
          <a:lstStyle/>
          <a:p>
            <a:r>
              <a:rPr lang="sk-SK" dirty="0" smtClean="0">
                <a:latin typeface="+mj-lt"/>
              </a:rPr>
              <a:t>Šošovka oka sa vie prispôsobiť a zobraziť do jedného bodu na sietnici rovnobežné lúče (veľmi vzdialený predmet) alebo mierne rozbiehavé lúče (bližší predmet). Zbiehavé lúče sa ale stretnú v bode pred sietnicou.</a:t>
            </a:r>
            <a:endParaRPr lang="sk-S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5" y="3384654"/>
            <a:ext cx="4054014" cy="23853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38" y="2971692"/>
            <a:ext cx="4040364" cy="23773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84" y="4513695"/>
            <a:ext cx="4036567" cy="245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3. </a:t>
            </a:r>
            <a:r>
              <a:rPr lang="sk-SK" dirty="0" err="1"/>
              <a:t>Jednošovkový</a:t>
            </a:r>
            <a:r>
              <a:rPr lang="sk-SK" dirty="0"/>
              <a:t> teleskop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0335"/>
            <a:ext cx="8596668" cy="4691027"/>
          </a:xfrm>
        </p:spPr>
        <p:txBody>
          <a:bodyPr/>
          <a:lstStyle/>
          <a:p>
            <a:r>
              <a:rPr lang="en-GB" dirty="0" err="1" smtClean="0"/>
              <a:t>Vzdialený</a:t>
            </a:r>
            <a:r>
              <a:rPr lang="en-GB" dirty="0" smtClean="0"/>
              <a:t> </a:t>
            </a:r>
            <a:r>
              <a:rPr lang="en-GB" dirty="0" err="1" smtClean="0"/>
              <a:t>predmet</a:t>
            </a:r>
            <a:r>
              <a:rPr lang="en-GB" dirty="0" smtClean="0"/>
              <a:t>, </a:t>
            </a:r>
            <a:r>
              <a:rPr lang="en-GB" dirty="0" err="1" smtClean="0"/>
              <a:t>ktorý</a:t>
            </a:r>
            <a:r>
              <a:rPr lang="en-GB" dirty="0" smtClean="0"/>
              <a:t> </a:t>
            </a:r>
            <a:r>
              <a:rPr lang="en-GB" dirty="0" err="1" smtClean="0"/>
              <a:t>vidíme</a:t>
            </a:r>
            <a:r>
              <a:rPr lang="en-GB" dirty="0" smtClean="0"/>
              <a:t> pod </a:t>
            </a:r>
            <a:r>
              <a:rPr lang="en-GB" dirty="0" err="1" smtClean="0"/>
              <a:t>uhlom</a:t>
            </a:r>
            <a:r>
              <a:rPr lang="en-GB" dirty="0" smtClean="0"/>
              <a:t> </a:t>
            </a:r>
            <a:r>
              <a:rPr lang="en-GB" dirty="0" smtClean="0">
                <a:latin typeface="Symbol" panose="05050102010706020507" pitchFamily="18" charset="2"/>
              </a:rPr>
              <a:t>j,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sa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šošovkou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premietne</a:t>
            </a:r>
            <a:r>
              <a:rPr lang="en-GB" dirty="0" smtClean="0">
                <a:latin typeface="+mj-lt"/>
              </a:rPr>
              <a:t> do </a:t>
            </a:r>
            <a:r>
              <a:rPr lang="en-GB" dirty="0" err="1" smtClean="0">
                <a:latin typeface="+mj-lt"/>
              </a:rPr>
              <a:t>jej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ohniska</a:t>
            </a:r>
            <a:r>
              <a:rPr lang="en-GB" dirty="0" smtClean="0">
                <a:latin typeface="+mj-lt"/>
              </a:rPr>
              <a:t>. </a:t>
            </a:r>
            <a:r>
              <a:rPr lang="en-GB" dirty="0" err="1" smtClean="0">
                <a:latin typeface="+mj-lt"/>
              </a:rPr>
              <a:t>Ve</a:t>
            </a:r>
            <a:r>
              <a:rPr lang="sk-SK" dirty="0" err="1" smtClean="0">
                <a:latin typeface="+mj-lt"/>
              </a:rPr>
              <a:t>ľkosť</a:t>
            </a:r>
            <a:r>
              <a:rPr lang="sk-SK" dirty="0" smtClean="0">
                <a:latin typeface="+mj-lt"/>
              </a:rPr>
              <a:t> predmetu je y.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297930" y="5292090"/>
                <a:ext cx="160020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k-SK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k-SK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sk-SK" sz="3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k-SK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930" y="5292090"/>
                <a:ext cx="1600200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9" y="2362257"/>
            <a:ext cx="7679207" cy="347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7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3. </a:t>
            </a:r>
            <a:r>
              <a:rPr lang="sk-SK" dirty="0" err="1"/>
              <a:t>Jednošovkový</a:t>
            </a:r>
            <a:r>
              <a:rPr lang="sk-SK" dirty="0"/>
              <a:t> teleskop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0335"/>
            <a:ext cx="8596668" cy="4691027"/>
          </a:xfrm>
        </p:spPr>
        <p:txBody>
          <a:bodyPr/>
          <a:lstStyle/>
          <a:p>
            <a:r>
              <a:rPr lang="sk-SK" dirty="0" smtClean="0">
                <a:latin typeface="+mj-lt"/>
              </a:rPr>
              <a:t>Keď dáme pred oko sklenou šošovku tak, že oko je bližšie než ohnisko šošovky, očná šošovka premietne obraz vytvorený sklenou šošovkou.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2017122"/>
            <a:ext cx="7255781" cy="38049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7334" y="5822093"/>
                <a:ext cx="2646045" cy="7586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sk-SK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sk-SK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4" y="5822093"/>
                <a:ext cx="2646045" cy="7586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96030" y="5822093"/>
                <a:ext cx="2108782" cy="7682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0.(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0+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sk-SK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030" y="5822093"/>
                <a:ext cx="2108782" cy="7682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271183" y="5606209"/>
            <a:ext cx="3531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POZOR! Vzťah platí iba za </a:t>
            </a:r>
            <a:r>
              <a:rPr lang="sk-SK" dirty="0" err="1" smtClean="0"/>
              <a:t>prepokladu</a:t>
            </a:r>
            <a:r>
              <a:rPr lang="sk-SK" dirty="0" smtClean="0"/>
              <a:t>, že index lomu </a:t>
            </a:r>
            <a:r>
              <a:rPr lang="sk-SK" dirty="0" err="1" smtClean="0"/>
              <a:t>sklovca</a:t>
            </a:r>
            <a:r>
              <a:rPr lang="sk-SK" dirty="0" smtClean="0"/>
              <a:t> je 1. Nájdite si presnejší vzťah pre x!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6211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497770" y="4120527"/>
            <a:ext cx="2163412" cy="10036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3. </a:t>
            </a:r>
            <a:r>
              <a:rPr lang="sk-SK" dirty="0" err="1"/>
              <a:t>Jednošovkový</a:t>
            </a:r>
            <a:r>
              <a:rPr lang="sk-SK" dirty="0"/>
              <a:t> teleskop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0335"/>
            <a:ext cx="8596668" cy="5450515"/>
          </a:xfrm>
        </p:spPr>
        <p:txBody>
          <a:bodyPr>
            <a:normAutofit/>
          </a:bodyPr>
          <a:lstStyle/>
          <a:p>
            <a:r>
              <a:rPr lang="sk-SK" dirty="0" smtClean="0">
                <a:latin typeface="+mj-lt"/>
              </a:rPr>
              <a:t>Veľkosť obrazu v oku</a:t>
            </a:r>
          </a:p>
          <a:p>
            <a:endParaRPr lang="sk-SK" dirty="0">
              <a:latin typeface="+mj-lt"/>
            </a:endParaRPr>
          </a:p>
          <a:p>
            <a:endParaRPr lang="sk-SK" dirty="0" smtClean="0">
              <a:latin typeface="+mj-lt"/>
            </a:endParaRPr>
          </a:p>
          <a:p>
            <a:endParaRPr lang="sk-SK" dirty="0">
              <a:latin typeface="+mj-lt"/>
            </a:endParaRPr>
          </a:p>
          <a:p>
            <a:endParaRPr lang="sk-SK" dirty="0" smtClean="0">
              <a:latin typeface="+mj-lt"/>
            </a:endParaRPr>
          </a:p>
          <a:p>
            <a:endParaRPr lang="sk-SK" dirty="0">
              <a:latin typeface="+mj-lt"/>
            </a:endParaRPr>
          </a:p>
          <a:p>
            <a:pPr marL="0" indent="0">
              <a:buNone/>
            </a:pPr>
            <a:endParaRPr lang="sk-SK" dirty="0" smtClean="0">
              <a:latin typeface="+mj-lt"/>
            </a:endParaRPr>
          </a:p>
          <a:p>
            <a:endParaRPr lang="sk-SK" dirty="0" smtClean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981" y="4188979"/>
            <a:ext cx="4610099" cy="241756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48474" y="2085015"/>
                <a:ext cx="1874761" cy="6556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sk-SK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474" y="2085015"/>
                <a:ext cx="1874761" cy="6556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751" y="2361223"/>
            <a:ext cx="4154330" cy="1879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665" y="126838"/>
            <a:ext cx="3797415" cy="223438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3616" y="4240530"/>
                <a:ext cx="2234151" cy="9634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num>
                        <m:den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sk-SK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sk-SK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k-SK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sk-SK" sz="2000" dirty="0"/>
              </a:p>
              <a:p>
                <a:endParaRPr lang="sk-SK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16" y="4240530"/>
                <a:ext cx="2234151" cy="96340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589584" y="3700586"/>
                <a:ext cx="16002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k-SK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sk-SK" sz="1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9584" y="3700586"/>
                <a:ext cx="1600200" cy="307777"/>
              </a:xfrm>
              <a:prstGeom prst="rect">
                <a:avLst/>
              </a:prstGeom>
              <a:blipFill rotWithShape="0">
                <a:blip r:embed="rId8"/>
                <a:stretch>
                  <a:fillRect b="-35294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93135" y="1559968"/>
                <a:ext cx="198310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0.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sk-SK" dirty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135" y="1559968"/>
                <a:ext cx="1983106" cy="276999"/>
              </a:xfrm>
              <a:prstGeom prst="rect">
                <a:avLst/>
              </a:prstGeom>
              <a:blipFill rotWithShape="0">
                <a:blip r:embed="rId9"/>
                <a:stretch>
                  <a:fillRect b="-4000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34440" y="2974650"/>
                <a:ext cx="1297305" cy="6542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num>
                        <m:den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sk-SK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" y="2974650"/>
                <a:ext cx="1297305" cy="65428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88016" y="2968654"/>
                <a:ext cx="3989071" cy="9664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k-SK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sSup>
                        <m:sSupPr>
                          <m:ctrlPr>
                            <a:rPr lang="sk-SK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sk-SK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sk-SK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f>
                        <m:fPr>
                          <m:ctrlPr>
                            <a:rPr lang="sk-SK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k-SK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sk-SK" sz="2000" dirty="0"/>
              </a:p>
              <a:p>
                <a:endParaRPr lang="sk-SK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016" y="2968654"/>
                <a:ext cx="3989071" cy="96648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78" y="4481698"/>
            <a:ext cx="4421882" cy="256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3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3. </a:t>
            </a:r>
            <a:r>
              <a:rPr lang="sk-SK" dirty="0" err="1"/>
              <a:t>Jednošovkový</a:t>
            </a:r>
            <a:r>
              <a:rPr lang="sk-SK" dirty="0"/>
              <a:t> teleskop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0335"/>
            <a:ext cx="8596668" cy="5450515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00B050"/>
                </a:solidFill>
                <a:latin typeface="+mj-lt"/>
              </a:rPr>
              <a:t>Zistenie 1:</a:t>
            </a:r>
          </a:p>
          <a:p>
            <a:endParaRPr lang="sk-SK" dirty="0">
              <a:latin typeface="+mj-lt"/>
            </a:endParaRPr>
          </a:p>
          <a:p>
            <a:endParaRPr lang="sk-SK" dirty="0" smtClean="0">
              <a:latin typeface="+mj-lt"/>
            </a:endParaRPr>
          </a:p>
          <a:p>
            <a:r>
              <a:rPr lang="sk-SK" sz="2400" dirty="0" smtClean="0">
                <a:latin typeface="+mj-lt"/>
              </a:rPr>
              <a:t>Zväčšenie </a:t>
            </a:r>
            <a:r>
              <a:rPr lang="sk-SK" sz="2400" dirty="0" smtClean="0">
                <a:solidFill>
                  <a:srgbClr val="00B050"/>
                </a:solidFill>
                <a:latin typeface="+mj-lt"/>
              </a:rPr>
              <a:t>Z je kladné (vzpriamený obraz) a väčšie než 1 </a:t>
            </a:r>
            <a:r>
              <a:rPr lang="sk-SK" sz="2400" dirty="0" smtClean="0">
                <a:latin typeface="+mj-lt"/>
              </a:rPr>
              <a:t>vtedy, keď je oko k šošovke bližšie, než je ohnisková vzdialenosť šošovky</a:t>
            </a:r>
          </a:p>
          <a:p>
            <a:r>
              <a:rPr lang="sk-SK" sz="2400" dirty="0" smtClean="0">
                <a:latin typeface="+mj-lt"/>
              </a:rPr>
              <a:t>Ak je vzdialenosť oka od šošovky malá (d = 0), zväčšenie je jednotkové</a:t>
            </a:r>
          </a:p>
          <a:p>
            <a:r>
              <a:rPr lang="sk-SK" sz="2400" dirty="0"/>
              <a:t>Príklad: f = 1 m, d = 0.7 </a:t>
            </a:r>
            <a:r>
              <a:rPr lang="sk-SK" sz="2400" dirty="0" smtClean="0"/>
              <a:t>m</a:t>
            </a:r>
            <a:endParaRPr lang="sk-SK" sz="2400" dirty="0"/>
          </a:p>
          <a:p>
            <a:r>
              <a:rPr lang="sk-SK" sz="2400" dirty="0"/>
              <a:t>Zväčšenie Z = 1/(1-0.7-0.02) = 3.6-krát</a:t>
            </a:r>
          </a:p>
          <a:p>
            <a:endParaRPr lang="sk-SK" sz="2400" dirty="0" smtClean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6"/>
          <a:stretch/>
        </p:blipFill>
        <p:spPr>
          <a:xfrm>
            <a:off x="6799897" y="4663440"/>
            <a:ext cx="4824994" cy="209008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ounded Rectangle 11"/>
          <p:cNvSpPr/>
          <p:nvPr/>
        </p:nvSpPr>
        <p:spPr>
          <a:xfrm>
            <a:off x="2451734" y="1907393"/>
            <a:ext cx="2388871" cy="10472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95529" y="2074952"/>
                <a:ext cx="4002301" cy="9634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sk-SK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sk-SK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k-SK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sk-SK" sz="2000" dirty="0"/>
              </a:p>
              <a:p>
                <a:endParaRPr lang="sk-SK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529" y="2074952"/>
                <a:ext cx="4002301" cy="9634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7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3. </a:t>
            </a:r>
            <a:r>
              <a:rPr lang="sk-SK" dirty="0" err="1"/>
              <a:t>Jednošovkový</a:t>
            </a:r>
            <a:r>
              <a:rPr lang="sk-SK" dirty="0"/>
              <a:t> teleskop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0335"/>
            <a:ext cx="8596668" cy="5450515"/>
          </a:xfrm>
        </p:spPr>
        <p:txBody>
          <a:bodyPr>
            <a:normAutofit/>
          </a:bodyPr>
          <a:lstStyle/>
          <a:p>
            <a:r>
              <a:rPr lang="sk-SK" dirty="0" smtClean="0">
                <a:latin typeface="+mj-lt"/>
              </a:rPr>
              <a:t>Prečo je obraz neostrý</a:t>
            </a:r>
          </a:p>
          <a:p>
            <a:endParaRPr lang="sk-SK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85584" y="2045823"/>
                <a:ext cx="5592021" cy="1166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0=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0−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0−</m:t>
                          </m:r>
                          <m:f>
                            <m:fPr>
                              <m:ctrlPr>
                                <a:rPr lang="sk-SK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k-SK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sk-SK" sz="2000" i="1">
                                  <a:latin typeface="Cambria Math" panose="02040503050406030204" pitchFamily="18" charset="0"/>
                                </a:rPr>
                                <m:t>0.(</m:t>
                              </m:r>
                              <m:r>
                                <a:rPr lang="sk-SK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sk-SK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k-SK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sk-SK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sk-SK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sk-SK" sz="2000" i="1">
                                  <a:latin typeface="Cambria Math" panose="02040503050406030204" pitchFamily="18" charset="0"/>
                                </a:rPr>
                                <m:t>0+</m:t>
                              </m:r>
                              <m:r>
                                <a:rPr lang="sk-SK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sk-SK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k-SK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sk-SK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k-SK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sk-SK" sz="2000" i="1">
                                  <a:latin typeface="Cambria Math" panose="02040503050406030204" pitchFamily="18" charset="0"/>
                                </a:rPr>
                                <m:t>0.(</m:t>
                              </m:r>
                              <m:r>
                                <a:rPr lang="sk-SK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sk-SK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k-SK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sk-SK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sk-SK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sk-SK" sz="2000" i="1">
                                  <a:latin typeface="Cambria Math" panose="02040503050406030204" pitchFamily="18" charset="0"/>
                                </a:rPr>
                                <m:t>0+</m:t>
                              </m:r>
                              <m:r>
                                <a:rPr lang="sk-SK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sk-SK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k-SK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den>
                      </m:f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sk-SK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84" y="2045823"/>
                <a:ext cx="5592021" cy="116621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97555" y="5875054"/>
                <a:ext cx="2853823" cy="5761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555" y="5875054"/>
                <a:ext cx="2853823" cy="5761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579" y="2931795"/>
            <a:ext cx="5560876" cy="323135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96241" y="3743325"/>
            <a:ext cx="3392854" cy="11772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45604" y="4047816"/>
                <a:ext cx="2966326" cy="6390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0=</m:t>
                      </m:r>
                      <m:f>
                        <m:fPr>
                          <m:ctrlPr>
                            <a:rPr lang="sk-SK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sk-SK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04" y="4047816"/>
                <a:ext cx="2966326" cy="6390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46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631</TotalTime>
  <Words>1290</Words>
  <Application>Microsoft Office PowerPoint</Application>
  <PresentationFormat>Widescreen</PresentationFormat>
  <Paragraphs>197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Cambria Math</vt:lpstr>
      <vt:lpstr>Symbol</vt:lpstr>
      <vt:lpstr>Trebuchet MS</vt:lpstr>
      <vt:lpstr>Wingdings</vt:lpstr>
      <vt:lpstr>Wingdings 3</vt:lpstr>
      <vt:lpstr>Facet</vt:lpstr>
      <vt:lpstr>3.Jednošovkový teleskop 11. Vlasový vlhkomer 15. Varené vajíčko</vt:lpstr>
      <vt:lpstr>3. Jednošovkový teleskop</vt:lpstr>
      <vt:lpstr>3. Jednošovkový teleskop</vt:lpstr>
      <vt:lpstr>3. Jednošovkový teleskop</vt:lpstr>
      <vt:lpstr>3. Jednošovkový teleskop</vt:lpstr>
      <vt:lpstr>3. Jednošovkový teleskop</vt:lpstr>
      <vt:lpstr>3. Jednošovkový teleskop</vt:lpstr>
      <vt:lpstr>3. Jednošovkový teleskop</vt:lpstr>
      <vt:lpstr>3. Jednošovkový teleskop</vt:lpstr>
      <vt:lpstr>3. Jednošovkový teleskop</vt:lpstr>
      <vt:lpstr>3. Jednošovkový teleskop</vt:lpstr>
      <vt:lpstr>3. Jednošovkový teleskop</vt:lpstr>
      <vt:lpstr>3. Jednošovkový teleskop</vt:lpstr>
      <vt:lpstr>3. Jednošovkový teleskop</vt:lpstr>
      <vt:lpstr>3. Jednošovkový teleskop</vt:lpstr>
      <vt:lpstr>3. Jednošovkový teleskop</vt:lpstr>
      <vt:lpstr>3. Jednošovkový teleskop</vt:lpstr>
      <vt:lpstr>3. Jednošovkový teleskop</vt:lpstr>
      <vt:lpstr>11. Vlasový vlhkomer</vt:lpstr>
      <vt:lpstr>11. Vlasový vlhkomer</vt:lpstr>
      <vt:lpstr>11. Vlasový vlhkomer</vt:lpstr>
      <vt:lpstr>11. Vlasový vlhkomer</vt:lpstr>
      <vt:lpstr>11. Vlasový vlhkomer</vt:lpstr>
      <vt:lpstr>11. Vlasový vlhkomer</vt:lpstr>
      <vt:lpstr>11. Vlasový vlhkomer</vt:lpstr>
      <vt:lpstr>11. Vlasový vlhkomer</vt:lpstr>
      <vt:lpstr>11. Vlasový vlhkomer</vt:lpstr>
      <vt:lpstr>15. Varené vajíčko</vt:lpstr>
      <vt:lpstr>15. Varené vajíčko</vt:lpstr>
      <vt:lpstr>15. Varené vajíčko</vt:lpstr>
      <vt:lpstr>15. Varené vajíčko</vt:lpstr>
      <vt:lpstr>15. Varené vajíčko</vt:lpstr>
      <vt:lpstr>15. Varené vajíčko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Úloha č. 3.  Jednošovkový teleskop</dc:title>
  <dc:creator>Frantisek Kundracik</dc:creator>
  <cp:lastModifiedBy>Frantisek Kundracik</cp:lastModifiedBy>
  <cp:revision>71</cp:revision>
  <dcterms:created xsi:type="dcterms:W3CDTF">2016-10-30T08:40:03Z</dcterms:created>
  <dcterms:modified xsi:type="dcterms:W3CDTF">2016-11-08T07:37:22Z</dcterms:modified>
</cp:coreProperties>
</file>